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13155" cy="2308324"/>
          </a:xfrm>
          <a:prstGeom prst="rect">
            <a:avLst/>
          </a:prstGeom>
          <a:noFill/>
        </p:spPr>
        <p:txBody>
          <a:bodyPr wrap="square">
            <a:spAutoFit/>
          </a:bodyPr>
          <a:lstStyle/>
          <a:p>
            <a:r>
              <a:rPr lang="az-Latn-AZ"/>
              <a:t>Bu cədvəl kuponların hansı istifadəçi tərəfindən və hansı sifarişdə istifadə edildiyini qeyd etmək üçün nəzərdə tutulub.</a:t>
            </a:r>
          </a:p>
          <a:p>
            <a:endParaRPr lang="az-Latn-AZ"/>
          </a:p>
          <a:p>
            <a:r>
              <a:rPr lang="az-Latn-AZ" b="1"/>
              <a:t>discount_amount </a:t>
            </a:r>
            <a:r>
              <a:rPr lang="az-Latn-AZ"/>
              <a:t>sahəsi konkret istifadə zamanı tətbiq olunan real endirim məbləğini saxlayır.</a:t>
            </a:r>
          </a:p>
          <a:p>
            <a:endParaRPr lang="az-Latn-AZ"/>
          </a:p>
          <a:p>
            <a:r>
              <a:rPr lang="az-Latn-AZ"/>
              <a:t>Bu məlumatlar kupon limitlərini, statistikaları və sui-istifadənin qarşısını almaq üçün istifadə olunur.</a:t>
            </a:r>
            <a:endParaRPr lang="ru-RU"/>
          </a:p>
        </p:txBody>
      </p:sp>
      <p:pic>
        <p:nvPicPr>
          <p:cNvPr id="3" name="Picture 2">
            <a:extLst>
              <a:ext uri="{FF2B5EF4-FFF2-40B4-BE49-F238E27FC236}">
                <a16:creationId xmlns:a16="http://schemas.microsoft.com/office/drawing/2014/main" id="{C79259B7-E223-A713-F609-5ADB92A672EF}"/>
              </a:ext>
            </a:extLst>
          </p:cNvPr>
          <p:cNvPicPr>
            <a:picLocks noChangeAspect="1"/>
          </p:cNvPicPr>
          <p:nvPr/>
        </p:nvPicPr>
        <p:blipFill>
          <a:blip r:embed="rId2"/>
          <a:stretch>
            <a:fillRect/>
          </a:stretch>
        </p:blipFill>
        <p:spPr>
          <a:xfrm>
            <a:off x="7314777" y="1"/>
            <a:ext cx="4877223" cy="6858000"/>
          </a:xfrm>
          <a:prstGeom prst="rect">
            <a:avLst/>
          </a:prstGeom>
        </p:spPr>
      </p:pic>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714380"/>
          </a:xfrm>
          <a:prstGeom prst="rect">
            <a:avLst/>
          </a:prstGeom>
          <a:noFill/>
        </p:spPr>
        <p:txBody>
          <a:bodyPr wrap="square">
            <a:spAutoFit/>
          </a:bodyPr>
          <a:lstStyle/>
          <a:p>
            <a:pPr>
              <a:lnSpc>
                <a:spcPct val="150000"/>
              </a:lnSpc>
            </a:pPr>
            <a:r>
              <a:rPr lang="az-Latn-AZ"/>
              <a:t>Bu cədvəl çatdırılma zonalarını və həmin zonalara aid ölkələri idarə etmək üçün istifadə olunur. </a:t>
            </a:r>
            <a:endParaRPr lang="en-US"/>
          </a:p>
          <a:p>
            <a:pPr>
              <a:lnSpc>
                <a:spcPct val="150000"/>
              </a:lnSpc>
            </a:pPr>
            <a:endParaRPr lang="en-US"/>
          </a:p>
          <a:p>
            <a:pPr>
              <a:lnSpc>
                <a:spcPct val="150000"/>
              </a:lnSpc>
            </a:pPr>
            <a:r>
              <a:rPr lang="az-Latn-AZ"/>
              <a:t>countries sahəsi hansı ölkələrə hansı çatdırılma qaydalarının tətbiq olunacağını müəyyən edir. Bu struktur çatdırılma qiymətlərinin və metodlarının regiona görə çevik şəkildə tənzimlənməsinə imkan verir.</a:t>
            </a:r>
            <a:endParaRPr lang="ru-RU"/>
          </a:p>
        </p:txBody>
      </p:sp>
      <p:pic>
        <p:nvPicPr>
          <p:cNvPr id="3" name="Picture 2">
            <a:extLst>
              <a:ext uri="{FF2B5EF4-FFF2-40B4-BE49-F238E27FC236}">
                <a16:creationId xmlns:a16="http://schemas.microsoft.com/office/drawing/2014/main" id="{80BD41DC-9737-32DC-6B75-92BC650F7FB5}"/>
              </a:ext>
            </a:extLst>
          </p:cNvPr>
          <p:cNvPicPr>
            <a:picLocks noChangeAspect="1"/>
          </p:cNvPicPr>
          <p:nvPr/>
        </p:nvPicPr>
        <p:blipFill>
          <a:blip r:embed="rId2"/>
          <a:stretch>
            <a:fillRect/>
          </a:stretch>
        </p:blipFill>
        <p:spPr>
          <a:xfrm>
            <a:off x="7183280" y="1798320"/>
            <a:ext cx="5008719" cy="5059680"/>
          </a:xfrm>
          <a:prstGeom prst="rect">
            <a:avLst/>
          </a:prstGeom>
        </p:spPr>
      </p:pic>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sistemdə mövcud olan çatdırılma üsullarını və daşıyıcı şirkətləri idarə etmək üçün istifadə olunur. carrier sahəsi çatdırılmanı həyata keçirən logistika şirkətini göstərir. Bu struktur sifarişlər üçün uyğun çatdırılma seçimlərinin təqdim olunmasına imkan verir.</a:t>
            </a:r>
            <a:endParaRPr lang="ru-RU"/>
          </a:p>
        </p:txBody>
      </p:sp>
      <p:pic>
        <p:nvPicPr>
          <p:cNvPr id="3" name="Picture 2">
            <a:extLst>
              <a:ext uri="{FF2B5EF4-FFF2-40B4-BE49-F238E27FC236}">
                <a16:creationId xmlns:a16="http://schemas.microsoft.com/office/drawing/2014/main" id="{2D08D1BF-A7AA-178B-1E85-E8D80158CDED}"/>
              </a:ext>
            </a:extLst>
          </p:cNvPr>
          <p:cNvPicPr>
            <a:picLocks noChangeAspect="1"/>
          </p:cNvPicPr>
          <p:nvPr/>
        </p:nvPicPr>
        <p:blipFill>
          <a:blip r:embed="rId2"/>
          <a:stretch>
            <a:fillRect/>
          </a:stretch>
        </p:blipFill>
        <p:spPr>
          <a:xfrm>
            <a:off x="6072610" y="1554020"/>
            <a:ext cx="6119390" cy="5303980"/>
          </a:xfrm>
          <a:prstGeom prst="rect">
            <a:avLst/>
          </a:prstGeom>
        </p:spPr>
      </p:pic>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906248" cy="2545377"/>
          </a:xfrm>
          <a:prstGeom prst="rect">
            <a:avLst/>
          </a:prstGeom>
          <a:noFill/>
        </p:spPr>
        <p:txBody>
          <a:bodyPr wrap="square">
            <a:spAutoFit/>
          </a:bodyPr>
          <a:lstStyle/>
          <a:p>
            <a:pPr>
              <a:lnSpc>
                <a:spcPct val="150000"/>
              </a:lnSpc>
            </a:pPr>
            <a:r>
              <a:rPr lang="az-Latn-AZ"/>
              <a:t>Bu cədvəl müəyyən çatdırılma zonası və üsulu üçün tətbiq olunan qiymət qaydalarını saxlayır. Çəki və sifariş məbləği aralıqları sayəsində fərqli şərtlərə görə müxtəlif çatdırılma qiymətləri təyin olunur. Bu struktur sistemdə avtomatik və dəqiq çatdırılma haqqı hesablanmasına imkan verir.</a:t>
            </a:r>
            <a:endParaRPr lang="ru-RU"/>
          </a:p>
        </p:txBody>
      </p:sp>
      <p:pic>
        <p:nvPicPr>
          <p:cNvPr id="3" name="Picture 2">
            <a:extLst>
              <a:ext uri="{FF2B5EF4-FFF2-40B4-BE49-F238E27FC236}">
                <a16:creationId xmlns:a16="http://schemas.microsoft.com/office/drawing/2014/main" id="{DAB30A40-0FA2-EB49-BBA7-2109005E00F7}"/>
              </a:ext>
            </a:extLst>
          </p:cNvPr>
          <p:cNvPicPr>
            <a:picLocks noChangeAspect="1"/>
          </p:cNvPicPr>
          <p:nvPr/>
        </p:nvPicPr>
        <p:blipFill>
          <a:blip r:embed="rId2"/>
          <a:stretch>
            <a:fillRect/>
          </a:stretch>
        </p:blipFill>
        <p:spPr>
          <a:xfrm>
            <a:off x="4907870" y="0"/>
            <a:ext cx="7282508" cy="6858000"/>
          </a:xfrm>
          <a:prstGeom prst="rect">
            <a:avLst/>
          </a:prstGeom>
        </p:spPr>
      </p:pic>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98882"/>
          </a:xfrm>
          <a:prstGeom prst="rect">
            <a:avLst/>
          </a:prstGeom>
          <a:noFill/>
        </p:spPr>
        <p:txBody>
          <a:bodyPr wrap="square">
            <a:spAutoFit/>
          </a:bodyPr>
          <a:lstStyle/>
          <a:p>
            <a:pPr>
              <a:lnSpc>
                <a:spcPct val="150000"/>
              </a:lnSpc>
            </a:pPr>
            <a:r>
              <a:rPr lang="az-Latn-AZ"/>
              <a:t>Bu cədvəl hər bir elan üçün hansı çatdırılma üsullarının mövcud olduğunu idarə edir.</a:t>
            </a:r>
          </a:p>
          <a:p>
            <a:pPr>
              <a:lnSpc>
                <a:spcPct val="150000"/>
              </a:lnSpc>
            </a:pPr>
            <a:r>
              <a:rPr lang="az-Latn-AZ" b="1"/>
              <a:t>additional_cost </a:t>
            </a:r>
            <a:r>
              <a:rPr lang="az-Latn-AZ"/>
              <a:t>sahəsi elana məxsus əlavə çatdırılma haqqının təyin edilməsinə imkan verir.</a:t>
            </a:r>
          </a:p>
          <a:p>
            <a:pPr>
              <a:lnSpc>
                <a:spcPct val="150000"/>
              </a:lnSpc>
            </a:pPr>
            <a:r>
              <a:rPr lang="az-Latn-AZ"/>
              <a:t>Bu struktur satıcılara çatdırılma seçimlərini çevik şəkildə konfiqurasiya etməyə şərait yaradır.</a:t>
            </a:r>
            <a:endParaRPr lang="ru-RU"/>
          </a:p>
        </p:txBody>
      </p:sp>
      <p:pic>
        <p:nvPicPr>
          <p:cNvPr id="3" name="Picture 2">
            <a:extLst>
              <a:ext uri="{FF2B5EF4-FFF2-40B4-BE49-F238E27FC236}">
                <a16:creationId xmlns:a16="http://schemas.microsoft.com/office/drawing/2014/main" id="{3D9B1A4C-FD2D-5F36-7586-3E400A237D0D}"/>
              </a:ext>
            </a:extLst>
          </p:cNvPr>
          <p:cNvPicPr>
            <a:picLocks noChangeAspect="1"/>
          </p:cNvPicPr>
          <p:nvPr/>
        </p:nvPicPr>
        <p:blipFill>
          <a:blip r:embed="rId2"/>
          <a:stretch>
            <a:fillRect/>
          </a:stretch>
        </p:blipFill>
        <p:spPr>
          <a:xfrm>
            <a:off x="5530727" y="1432560"/>
            <a:ext cx="6661272" cy="5425440"/>
          </a:xfrm>
          <a:prstGeom prst="rect">
            <a:avLst/>
          </a:prstGeom>
        </p:spPr>
      </p:pic>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 arasında baş verən mesajlaşma mövzularını (conversation) saxlayır. Conversation konkret bir elana bağlı ola bilər və ya ümumi ünsiyyət üçün istifadə edilə bilər. Arxivləmə funksiyası köhnə və aktiv olmayan yazışmaların ayrılmasına imkan verir.</a:t>
            </a:r>
            <a:endParaRPr lang="ru-RU"/>
          </a:p>
        </p:txBody>
      </p:sp>
      <p:pic>
        <p:nvPicPr>
          <p:cNvPr id="3" name="Picture 2">
            <a:extLst>
              <a:ext uri="{FF2B5EF4-FFF2-40B4-BE49-F238E27FC236}">
                <a16:creationId xmlns:a16="http://schemas.microsoft.com/office/drawing/2014/main" id="{D1828CAF-F044-CC2F-3FEC-1A11D16457B2}"/>
              </a:ext>
            </a:extLst>
          </p:cNvPr>
          <p:cNvPicPr>
            <a:picLocks noChangeAspect="1"/>
          </p:cNvPicPr>
          <p:nvPr/>
        </p:nvPicPr>
        <p:blipFill>
          <a:blip r:embed="rId2"/>
          <a:stretch>
            <a:fillRect/>
          </a:stretch>
        </p:blipFill>
        <p:spPr>
          <a:xfrm>
            <a:off x="5653473" y="1660710"/>
            <a:ext cx="6538527" cy="5197290"/>
          </a:xfrm>
          <a:prstGeom prst="rect">
            <a:avLst/>
          </a:prstGeom>
        </p:spPr>
      </p:pic>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883383"/>
          </a:xfrm>
          <a:prstGeom prst="rect">
            <a:avLst/>
          </a:prstGeom>
          <a:noFill/>
        </p:spPr>
        <p:txBody>
          <a:bodyPr wrap="square">
            <a:spAutoFit/>
          </a:bodyPr>
          <a:lstStyle/>
          <a:p>
            <a:pPr>
              <a:lnSpc>
                <a:spcPct val="150000"/>
              </a:lnSpc>
            </a:pPr>
            <a:r>
              <a:rPr lang="az-Latn-AZ"/>
              <a:t>Bu cədvəl hər bir söhbətdə iştirak edən istifadəçiləri saxlayır və onların söhbət statusunu izləyir. </a:t>
            </a:r>
            <a:r>
              <a:rPr lang="az-Latn-AZ" b="1"/>
              <a:t>last_read_at </a:t>
            </a:r>
            <a:r>
              <a:rPr lang="az-Latn-AZ"/>
              <a:t>istifadəçinin mesajları nə vaxt oxuduğunu, is_muted isə söhbətin səssizləşdirilib-səssizləşdirilmədiyini göstərir.</a:t>
            </a:r>
            <a:endParaRPr lang="ru-RU"/>
          </a:p>
        </p:txBody>
      </p:sp>
      <p:pic>
        <p:nvPicPr>
          <p:cNvPr id="3" name="Picture 2">
            <a:extLst>
              <a:ext uri="{FF2B5EF4-FFF2-40B4-BE49-F238E27FC236}">
                <a16:creationId xmlns:a16="http://schemas.microsoft.com/office/drawing/2014/main" id="{F3A8D8FC-A546-05EB-0341-9191A8178EFE}"/>
              </a:ext>
            </a:extLst>
          </p:cNvPr>
          <p:cNvPicPr>
            <a:picLocks noChangeAspect="1"/>
          </p:cNvPicPr>
          <p:nvPr/>
        </p:nvPicPr>
        <p:blipFill>
          <a:blip r:embed="rId2"/>
          <a:stretch>
            <a:fillRect/>
          </a:stretch>
        </p:blipFill>
        <p:spPr>
          <a:xfrm>
            <a:off x="5252720" y="1044210"/>
            <a:ext cx="6939280" cy="5813790"/>
          </a:xfrm>
          <a:prstGeom prst="rect">
            <a:avLst/>
          </a:prstGeom>
        </p:spPr>
      </p:pic>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614339" cy="2545377"/>
          </a:xfrm>
          <a:prstGeom prst="rect">
            <a:avLst/>
          </a:prstGeom>
          <a:noFill/>
        </p:spPr>
        <p:txBody>
          <a:bodyPr wrap="square">
            <a:spAutoFit/>
          </a:bodyPr>
          <a:lstStyle/>
          <a:p>
            <a:pPr>
              <a:lnSpc>
                <a:spcPct val="150000"/>
              </a:lnSpc>
            </a:pPr>
            <a:r>
              <a:rPr lang="az-Latn-AZ"/>
              <a:t>Bu cədvəl söhbətlərdə göndərilən mesajları və onların əlavə fayllarını saxlayır. </a:t>
            </a:r>
            <a:endParaRPr lang="en-US"/>
          </a:p>
          <a:p>
            <a:pPr>
              <a:lnSpc>
                <a:spcPct val="150000"/>
              </a:lnSpc>
            </a:pPr>
            <a:endParaRPr lang="en-US"/>
          </a:p>
          <a:p>
            <a:pPr>
              <a:lnSpc>
                <a:spcPct val="150000"/>
              </a:lnSpc>
            </a:pPr>
            <a:r>
              <a:rPr lang="az-Latn-AZ" b="1"/>
              <a:t>is_read </a:t>
            </a:r>
            <a:r>
              <a:rPr lang="az-Latn-AZ"/>
              <a:t>və </a:t>
            </a:r>
            <a:r>
              <a:rPr lang="az-Latn-AZ" b="1"/>
              <a:t>read_at </a:t>
            </a:r>
            <a:r>
              <a:rPr lang="az-Latn-AZ"/>
              <a:t>sahələri mesajın oxunub-oxunmadığını və vaxtını izləməyə imkan verir. Soft delete funksiyası mesajların arxivlənməsi və lazım olduqda bərpasını təmin edir.</a:t>
            </a:r>
            <a:endParaRPr lang="ru-RU"/>
          </a:p>
        </p:txBody>
      </p:sp>
      <p:pic>
        <p:nvPicPr>
          <p:cNvPr id="3" name="Picture 2">
            <a:extLst>
              <a:ext uri="{FF2B5EF4-FFF2-40B4-BE49-F238E27FC236}">
                <a16:creationId xmlns:a16="http://schemas.microsoft.com/office/drawing/2014/main" id="{82F19E2C-8D34-DDC2-E7B4-DB731E5183F9}"/>
              </a:ext>
            </a:extLst>
          </p:cNvPr>
          <p:cNvPicPr>
            <a:picLocks noChangeAspect="1"/>
          </p:cNvPicPr>
          <p:nvPr/>
        </p:nvPicPr>
        <p:blipFill>
          <a:blip r:embed="rId2"/>
          <a:stretch>
            <a:fillRect/>
          </a:stretch>
        </p:blipFill>
        <p:spPr>
          <a:xfrm>
            <a:off x="7615961" y="0"/>
            <a:ext cx="4574417" cy="6858000"/>
          </a:xfrm>
          <a:prstGeom prst="rect">
            <a:avLst/>
          </a:prstGeom>
        </p:spPr>
      </p:pic>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35144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5853</TotalTime>
  <Words>8456</Words>
  <Application>Microsoft Office PowerPoint</Application>
  <PresentationFormat>Widescreen</PresentationFormat>
  <Paragraphs>1036</Paragraphs>
  <Slides>195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195</vt:i4>
      </vt:variant>
    </vt:vector>
  </HeadingPairs>
  <TitlesOfParts>
    <vt:vector size="200"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150</cp:revision>
  <dcterms:created xsi:type="dcterms:W3CDTF">2026-01-23T13:59:30Z</dcterms:created>
  <dcterms:modified xsi:type="dcterms:W3CDTF">2026-01-27T16:47:21Z</dcterms:modified>
</cp:coreProperties>
</file>